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66" d="100"/>
          <a:sy n="66" d="100"/>
        </p:scale>
        <p:origin x="-136" y="-104"/>
      </p:cViewPr>
      <p:guideLst>
        <p:guide orient="horz" pos="2592"/>
        <p:guide pos="460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1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1048672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3/10/2024</a:t>
            </a:fld>
            <a:endParaRPr lang="en-US"/>
          </a:p>
        </p:txBody>
      </p:sp>
      <p:sp>
        <p:nvSpPr>
          <p:cNvPr id="1048673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48674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675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1048676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247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9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580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8581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0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591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8592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1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12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8613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4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25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862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5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36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8637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6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47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8648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7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58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8659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8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69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8670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jp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1048576" name="Shape 0"/>
          <p:cNvSpPr/>
          <p:nvPr/>
        </p:nvSpPr>
        <p:spPr>
          <a:xfrm>
            <a:off x="0" y="1925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</p:spPr>
      </p:sp>
      <p:pic>
        <p:nvPicPr>
          <p:cNvPr id="209715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1048577" name="Text 1"/>
          <p:cNvSpPr/>
          <p:nvPr/>
        </p:nvSpPr>
        <p:spPr>
          <a:xfrm>
            <a:off x="6319599" y="2581870"/>
            <a:ext cx="7477601" cy="1666399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6561"/>
              </a:lnSpc>
              <a:buNone/>
            </a:pPr>
            <a:r>
              <a:rPr lang="en-US" sz="5249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Introduction to Medicine Software</a:t>
            </a:r>
            <a:endParaRPr lang="en-US" sz="5249" dirty="0"/>
          </a:p>
        </p:txBody>
      </p:sp>
      <p:sp>
        <p:nvSpPr>
          <p:cNvPr id="1048578" name="Text 2"/>
          <p:cNvSpPr/>
          <p:nvPr/>
        </p:nvSpPr>
        <p:spPr>
          <a:xfrm>
            <a:off x="6319599" y="4581525"/>
            <a:ext cx="7477601" cy="106620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>
              <a:lnSpc>
                <a:spcPts val="2799"/>
              </a:lnSpc>
            </a:pPr>
            <a:r>
              <a:rPr lang="en-US" sz="1600" dirty="0" smtClean="0"/>
              <a:t>Creating </a:t>
            </a:r>
            <a:r>
              <a:rPr lang="en-US" sz="1600" dirty="0"/>
              <a:t>a software that analyzes user-input symptoms to generate probabilities of potential diseases, accompanied by personalized first aid recommendations based on the identified conditions.</a:t>
            </a:r>
            <a:r>
              <a:rPr lang="en-US" sz="1750" dirty="0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104858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</p:spPr>
      </p:sp>
      <p:sp>
        <p:nvSpPr>
          <p:cNvPr id="1048583" name="Text 1"/>
          <p:cNvSpPr/>
          <p:nvPr/>
        </p:nvSpPr>
        <p:spPr>
          <a:xfrm>
            <a:off x="2037993" y="2220873"/>
            <a:ext cx="7018973" cy="694373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Overview of the Software</a:t>
            </a:r>
            <a:endParaRPr lang="en-US" sz="4374" dirty="0"/>
          </a:p>
        </p:txBody>
      </p:sp>
      <p:sp>
        <p:nvSpPr>
          <p:cNvPr id="1048584" name="Text 2"/>
          <p:cNvSpPr/>
          <p:nvPr/>
        </p:nvSpPr>
        <p:spPr>
          <a:xfrm>
            <a:off x="2037993" y="3470672"/>
            <a:ext cx="3135868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User-Friendly Interface</a:t>
            </a:r>
            <a:endParaRPr lang="en-US" sz="2187" dirty="0"/>
          </a:p>
        </p:txBody>
      </p:sp>
      <p:sp>
        <p:nvSpPr>
          <p:cNvPr id="1048585" name="Text 3"/>
          <p:cNvSpPr/>
          <p:nvPr/>
        </p:nvSpPr>
        <p:spPr>
          <a:xfrm>
            <a:off x="2037993" y="4040029"/>
            <a:ext cx="3156347" cy="1421606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The software is designed to be intuitive, with a focus on accessibility for healthcare professionals.</a:t>
            </a:r>
            <a:endParaRPr lang="en-US" sz="1750" dirty="0"/>
          </a:p>
        </p:txBody>
      </p:sp>
      <p:sp>
        <p:nvSpPr>
          <p:cNvPr id="1048586" name="Text 4"/>
          <p:cNvSpPr/>
          <p:nvPr/>
        </p:nvSpPr>
        <p:spPr>
          <a:xfrm>
            <a:off x="5743932" y="3470672"/>
            <a:ext cx="3156347" cy="694373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Powerful Analytical Tools</a:t>
            </a:r>
            <a:endParaRPr lang="en-US" sz="2187" dirty="0"/>
          </a:p>
        </p:txBody>
      </p:sp>
      <p:sp>
        <p:nvSpPr>
          <p:cNvPr id="1048587" name="Text 5"/>
          <p:cNvSpPr/>
          <p:nvPr/>
        </p:nvSpPr>
        <p:spPr>
          <a:xfrm>
            <a:off x="5743932" y="4387215"/>
            <a:ext cx="3156347" cy="1421606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It provides advanced analytical features to process and interpret complex data from ancient texts.</a:t>
            </a:r>
            <a:endParaRPr lang="en-US" sz="1750" dirty="0"/>
          </a:p>
        </p:txBody>
      </p:sp>
      <p:sp>
        <p:nvSpPr>
          <p:cNvPr id="1048588" name="Text 6"/>
          <p:cNvSpPr/>
          <p:nvPr/>
        </p:nvSpPr>
        <p:spPr>
          <a:xfrm>
            <a:off x="9449872" y="3470672"/>
            <a:ext cx="3156347" cy="694373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Comprehensive Database</a:t>
            </a:r>
            <a:endParaRPr lang="en-US" sz="2187" dirty="0"/>
          </a:p>
        </p:txBody>
      </p:sp>
      <p:sp>
        <p:nvSpPr>
          <p:cNvPr id="1048589" name="Text 7"/>
          <p:cNvSpPr/>
          <p:nvPr/>
        </p:nvSpPr>
        <p:spPr>
          <a:xfrm>
            <a:off x="9449872" y="4387215"/>
            <a:ext cx="3156347" cy="1421606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Access a vast repository of information from Ayurvedic texts and modern research studies.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104859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</p:spPr>
      </p:sp>
      <p:pic>
        <p:nvPicPr>
          <p:cNvPr id="209715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1048594" name="Text 1"/>
          <p:cNvSpPr/>
          <p:nvPr/>
        </p:nvSpPr>
        <p:spPr>
          <a:xfrm>
            <a:off x="833199" y="925473"/>
            <a:ext cx="8403074" cy="694373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Data Sources and Methodology</a:t>
            </a:r>
            <a:endParaRPr lang="en-US" sz="4374" dirty="0"/>
          </a:p>
        </p:txBody>
      </p:sp>
      <p:sp>
        <p:nvSpPr>
          <p:cNvPr id="1048595" name="Shape 2"/>
          <p:cNvSpPr/>
          <p:nvPr/>
        </p:nvSpPr>
        <p:spPr>
          <a:xfrm>
            <a:off x="1144310" y="1953101"/>
            <a:ext cx="44410" cy="5351026"/>
          </a:xfrm>
          <a:prstGeom prst="roundRect">
            <a:avLst>
              <a:gd name="adj" fmla="val 225151"/>
            </a:avLst>
          </a:prstGeom>
          <a:solidFill>
            <a:srgbClr val="B2D4E5"/>
          </a:solidFill>
        </p:spPr>
      </p:sp>
      <p:sp>
        <p:nvSpPr>
          <p:cNvPr id="1048596" name="Shape 3"/>
          <p:cNvSpPr/>
          <p:nvPr/>
        </p:nvSpPr>
        <p:spPr>
          <a:xfrm>
            <a:off x="1416427" y="2354401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B2D4E5"/>
          </a:solidFill>
        </p:spPr>
      </p:sp>
      <p:sp>
        <p:nvSpPr>
          <p:cNvPr id="1048597" name="Shape 4"/>
          <p:cNvSpPr/>
          <p:nvPr/>
        </p:nvSpPr>
        <p:spPr>
          <a:xfrm>
            <a:off x="916484" y="2126694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048598" name="Text 5"/>
          <p:cNvSpPr/>
          <p:nvPr/>
        </p:nvSpPr>
        <p:spPr>
          <a:xfrm>
            <a:off x="1098768" y="2168366"/>
            <a:ext cx="135374" cy="416481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1</a:t>
            </a:r>
            <a:endParaRPr lang="en-US" sz="2624" dirty="0"/>
          </a:p>
        </p:txBody>
      </p:sp>
      <p:sp>
        <p:nvSpPr>
          <p:cNvPr id="1048599" name="Text 6"/>
          <p:cNvSpPr/>
          <p:nvPr/>
        </p:nvSpPr>
        <p:spPr>
          <a:xfrm>
            <a:off x="2388513" y="2175272"/>
            <a:ext cx="2777490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 smtClean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</a:rPr>
              <a:t>Front end</a:t>
            </a:r>
            <a:endParaRPr lang="en-US" sz="2187" dirty="0"/>
          </a:p>
        </p:txBody>
      </p:sp>
      <p:sp>
        <p:nvSpPr>
          <p:cNvPr id="1048600" name="Text 7"/>
          <p:cNvSpPr/>
          <p:nvPr/>
        </p:nvSpPr>
        <p:spPr>
          <a:xfrm>
            <a:off x="2388513" y="2655689"/>
            <a:ext cx="7751088" cy="710803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>
              <a:lnSpc>
                <a:spcPts val="2799"/>
              </a:lnSpc>
            </a:pPr>
            <a:r>
              <a:rPr lang="en-US" sz="1750" dirty="0"/>
              <a:t>The website's frontend is crafted with HTML and CSS.</a:t>
            </a:r>
            <a:endParaRPr lang="en-US" sz="1750" dirty="0"/>
          </a:p>
        </p:txBody>
      </p:sp>
      <p:sp>
        <p:nvSpPr>
          <p:cNvPr id="1048601" name="Shape 8"/>
          <p:cNvSpPr/>
          <p:nvPr/>
        </p:nvSpPr>
        <p:spPr>
          <a:xfrm>
            <a:off x="1416427" y="4212134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B2D4E5"/>
          </a:solidFill>
        </p:spPr>
      </p:sp>
      <p:sp>
        <p:nvSpPr>
          <p:cNvPr id="1048602" name="Shape 9"/>
          <p:cNvSpPr/>
          <p:nvPr/>
        </p:nvSpPr>
        <p:spPr>
          <a:xfrm>
            <a:off x="916484" y="3984427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048603" name="Text 10"/>
          <p:cNvSpPr/>
          <p:nvPr/>
        </p:nvSpPr>
        <p:spPr>
          <a:xfrm>
            <a:off x="1069360" y="4026098"/>
            <a:ext cx="194072" cy="416481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2</a:t>
            </a:r>
            <a:endParaRPr lang="en-US" sz="2624" dirty="0"/>
          </a:p>
        </p:txBody>
      </p:sp>
      <p:sp>
        <p:nvSpPr>
          <p:cNvPr id="1048604" name="Text 11"/>
          <p:cNvSpPr/>
          <p:nvPr/>
        </p:nvSpPr>
        <p:spPr>
          <a:xfrm>
            <a:off x="2388513" y="4033004"/>
            <a:ext cx="2828568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90" b="1" dirty="0" smtClean="0"/>
              <a:t>Back end</a:t>
            </a:r>
            <a:endParaRPr lang="en-US" sz="2190" b="1" dirty="0"/>
          </a:p>
        </p:txBody>
      </p:sp>
      <p:sp>
        <p:nvSpPr>
          <p:cNvPr id="1048605" name="Text 12"/>
          <p:cNvSpPr/>
          <p:nvPr/>
        </p:nvSpPr>
        <p:spPr>
          <a:xfrm>
            <a:off x="2388513" y="4513421"/>
            <a:ext cx="7751088" cy="710803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>
              <a:lnSpc>
                <a:spcPts val="2799"/>
              </a:lnSpc>
            </a:pPr>
            <a:r>
              <a:rPr lang="en-US" sz="1750" dirty="0"/>
              <a:t>The website's backend is implemented with Node.js.</a:t>
            </a:r>
            <a:endParaRPr lang="en-US" sz="1750" dirty="0"/>
          </a:p>
        </p:txBody>
      </p:sp>
      <p:sp>
        <p:nvSpPr>
          <p:cNvPr id="1048606" name="Shape 13"/>
          <p:cNvSpPr/>
          <p:nvPr/>
        </p:nvSpPr>
        <p:spPr>
          <a:xfrm>
            <a:off x="1416427" y="6069866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B2D4E5"/>
          </a:solidFill>
        </p:spPr>
      </p:sp>
      <p:sp>
        <p:nvSpPr>
          <p:cNvPr id="1048607" name="Shape 14"/>
          <p:cNvSpPr/>
          <p:nvPr/>
        </p:nvSpPr>
        <p:spPr>
          <a:xfrm>
            <a:off x="916484" y="5842159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048608" name="Text 15"/>
          <p:cNvSpPr/>
          <p:nvPr/>
        </p:nvSpPr>
        <p:spPr>
          <a:xfrm>
            <a:off x="1066621" y="5883831"/>
            <a:ext cx="199668" cy="416481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3</a:t>
            </a:r>
            <a:endParaRPr lang="en-US" sz="2624" dirty="0"/>
          </a:p>
        </p:txBody>
      </p:sp>
      <p:sp>
        <p:nvSpPr>
          <p:cNvPr id="1048609" name="Text 16"/>
          <p:cNvSpPr/>
          <p:nvPr/>
        </p:nvSpPr>
        <p:spPr>
          <a:xfrm>
            <a:off x="2388513" y="5890736"/>
            <a:ext cx="4024074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 smtClean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</a:rPr>
              <a:t>Server Integration</a:t>
            </a:r>
            <a:endParaRPr lang="en-US" sz="2187" dirty="0"/>
          </a:p>
        </p:txBody>
      </p:sp>
      <p:sp>
        <p:nvSpPr>
          <p:cNvPr id="1048610" name="Text 17"/>
          <p:cNvSpPr/>
          <p:nvPr/>
        </p:nvSpPr>
        <p:spPr>
          <a:xfrm>
            <a:off x="2388513" y="6371153"/>
            <a:ext cx="7751088" cy="710803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>
              <a:lnSpc>
                <a:spcPts val="2799"/>
              </a:lnSpc>
            </a:pPr>
            <a:r>
              <a:rPr lang="en-US" sz="1750" dirty="0"/>
              <a:t>The server is seamlessly integrated with </a:t>
            </a:r>
            <a:r>
              <a:rPr lang="en-US" sz="1750" dirty="0" err="1"/>
              <a:t>ChatGPT</a:t>
            </a:r>
            <a:r>
              <a:rPr lang="en-US" sz="1750" dirty="0"/>
              <a:t> to retrieve the requested outcomes.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0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1048614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</p:spPr>
      </p:sp>
      <p:pic>
        <p:nvPicPr>
          <p:cNvPr id="2097161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1048615" name="Text 1"/>
          <p:cNvSpPr/>
          <p:nvPr/>
        </p:nvSpPr>
        <p:spPr>
          <a:xfrm>
            <a:off x="833199" y="545984"/>
            <a:ext cx="9306401" cy="138874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 smtClean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Used Case</a:t>
            </a:r>
            <a:endParaRPr lang="en-US" sz="4374" dirty="0"/>
          </a:p>
        </p:txBody>
      </p:sp>
      <p:sp>
        <p:nvSpPr>
          <p:cNvPr id="1048617" name="Text 3"/>
          <p:cNvSpPr/>
          <p:nvPr/>
        </p:nvSpPr>
        <p:spPr>
          <a:xfrm>
            <a:off x="1015484" y="4292798"/>
            <a:ext cx="135374" cy="416481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endParaRPr lang="en-US" sz="2624" dirty="0"/>
          </a:p>
        </p:txBody>
      </p:sp>
      <p:sp>
        <p:nvSpPr>
          <p:cNvPr id="1048618" name="Text 4"/>
          <p:cNvSpPr/>
          <p:nvPr/>
        </p:nvSpPr>
        <p:spPr>
          <a:xfrm>
            <a:off x="1555313" y="4327446"/>
            <a:ext cx="2777490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1048619" name="Text 5"/>
          <p:cNvSpPr/>
          <p:nvPr/>
        </p:nvSpPr>
        <p:spPr>
          <a:xfrm>
            <a:off x="783800" y="1727778"/>
            <a:ext cx="3820001" cy="106620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048621" name="Text 7"/>
          <p:cNvSpPr/>
          <p:nvPr/>
        </p:nvSpPr>
        <p:spPr>
          <a:xfrm>
            <a:off x="5750362" y="4292798"/>
            <a:ext cx="194072" cy="416481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endParaRPr lang="en-US" sz="2624" dirty="0"/>
          </a:p>
        </p:txBody>
      </p:sp>
      <p:sp>
        <p:nvSpPr>
          <p:cNvPr id="1048622" name="Text 8"/>
          <p:cNvSpPr/>
          <p:nvPr/>
        </p:nvSpPr>
        <p:spPr>
          <a:xfrm>
            <a:off x="6319599" y="4327446"/>
            <a:ext cx="3346371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1048623" name="Text 9"/>
          <p:cNvSpPr/>
          <p:nvPr/>
        </p:nvSpPr>
        <p:spPr>
          <a:xfrm>
            <a:off x="1015484" y="1795156"/>
            <a:ext cx="8650486" cy="5317913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>
              <a:lnSpc>
                <a:spcPts val="2799"/>
              </a:lnSpc>
            </a:pPr>
            <a:r>
              <a:rPr lang="en-US" sz="1750" dirty="0"/>
              <a:t>For instance, a person experiencing symptoms such as stomach pain, chest pain, and vomiting may potentially be affected by gastrointestinal conditions (80%), peptic ulcers (60%), or a heart attack (50%). The accompanying probability graph visually represents these likelihoods</a:t>
            </a:r>
            <a:r>
              <a:rPr lang="en-US" sz="1750" dirty="0" smtClean="0"/>
              <a:t>. It </a:t>
            </a:r>
            <a:r>
              <a:rPr lang="en-US" sz="1750" dirty="0" err="1" smtClean="0"/>
              <a:t>aslo</a:t>
            </a:r>
            <a:r>
              <a:rPr lang="en-US" sz="1750" dirty="0" smtClean="0"/>
              <a:t> provides the first aid i.e. the first step you should take if you are </a:t>
            </a:r>
            <a:r>
              <a:rPr lang="en-US" sz="1750" dirty="0" err="1" smtClean="0"/>
              <a:t>suffreing</a:t>
            </a:r>
            <a:r>
              <a:rPr lang="en-US" sz="1750" dirty="0" smtClean="0"/>
              <a:t> from these diseases.</a:t>
            </a:r>
            <a:endParaRPr lang="en-US" sz="175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49" t="21015" r="21415" b="3026"/>
          <a:stretch/>
        </p:blipFill>
        <p:spPr>
          <a:xfrm>
            <a:off x="1083171" y="3744228"/>
            <a:ext cx="4820436" cy="415811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319599" y="3764719"/>
            <a:ext cx="3969807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First- aid for </a:t>
            </a:r>
            <a:r>
              <a:rPr lang="en-US" dirty="0"/>
              <a:t>gastrointestinal conditions </a:t>
            </a:r>
            <a:r>
              <a:rPr lang="en-US" dirty="0" smtClean="0"/>
              <a:t>–</a:t>
            </a:r>
          </a:p>
          <a:p>
            <a:r>
              <a:rPr lang="en-US" dirty="0" smtClean="0"/>
              <a:t>Hydration,</a:t>
            </a:r>
            <a:r>
              <a:rPr lang="en-US" dirty="0"/>
              <a:t> Dietary </a:t>
            </a:r>
            <a:r>
              <a:rPr lang="en-US" dirty="0" smtClean="0"/>
              <a:t>Adjustments, Rest</a:t>
            </a:r>
          </a:p>
          <a:p>
            <a:r>
              <a:rPr lang="en-US" dirty="0"/>
              <a:t>Medicine Recommendations:</a:t>
            </a:r>
          </a:p>
          <a:p>
            <a:r>
              <a:rPr lang="en-US" dirty="0" smtClean="0"/>
              <a:t>Antacids:</a:t>
            </a:r>
            <a:r>
              <a:rPr lang="en-US" dirty="0"/>
              <a:t>,</a:t>
            </a:r>
            <a:r>
              <a:rPr lang="en-US" dirty="0" smtClean="0"/>
              <a:t>H2 </a:t>
            </a:r>
            <a:r>
              <a:rPr lang="en-US" dirty="0"/>
              <a:t>Blockers (e.g., ranitidine</a:t>
            </a:r>
            <a:r>
              <a:rPr lang="en-US" dirty="0" smtClean="0"/>
              <a:t>)</a:t>
            </a:r>
          </a:p>
          <a:p>
            <a:endParaRPr lang="en-US" dirty="0" smtClean="0"/>
          </a:p>
          <a:p>
            <a:r>
              <a:rPr lang="en-US" dirty="0" smtClean="0"/>
              <a:t>First- </a:t>
            </a:r>
            <a:r>
              <a:rPr lang="en-US" dirty="0"/>
              <a:t>aid for </a:t>
            </a:r>
            <a:r>
              <a:rPr lang="en-US" dirty="0" smtClean="0"/>
              <a:t>peptic ulcers </a:t>
            </a:r>
            <a:r>
              <a:rPr lang="en-US" dirty="0"/>
              <a:t>–</a:t>
            </a:r>
          </a:p>
          <a:p>
            <a:r>
              <a:rPr lang="en-US" dirty="0"/>
              <a:t>Hydration, </a:t>
            </a:r>
            <a:r>
              <a:rPr lang="en-US" dirty="0" err="1" smtClean="0"/>
              <a:t>Antacids,Avoid</a:t>
            </a:r>
            <a:r>
              <a:rPr lang="en-US" dirty="0" smtClean="0"/>
              <a:t> irritants Medicine </a:t>
            </a:r>
            <a:r>
              <a:rPr lang="en-US" dirty="0"/>
              <a:t>Recommendations:</a:t>
            </a:r>
          </a:p>
          <a:p>
            <a:r>
              <a:rPr lang="en-US" dirty="0" err="1" smtClean="0"/>
              <a:t>Antacids,Cytoprotective</a:t>
            </a:r>
            <a:r>
              <a:rPr lang="en-US" dirty="0" smtClean="0"/>
              <a:t> Agents,H2 </a:t>
            </a:r>
            <a:r>
              <a:rPr lang="en-US" dirty="0"/>
              <a:t>Blockers (e.g., ranitidine</a:t>
            </a:r>
            <a:r>
              <a:rPr lang="en-US" dirty="0" smtClean="0"/>
              <a:t>)</a:t>
            </a:r>
          </a:p>
          <a:p>
            <a:endParaRPr lang="en-US" dirty="0" smtClean="0"/>
          </a:p>
          <a:p>
            <a:r>
              <a:rPr lang="en-US" dirty="0" smtClean="0"/>
              <a:t>First-aid for heart attack-</a:t>
            </a:r>
          </a:p>
          <a:p>
            <a:r>
              <a:rPr lang="en-US" dirty="0"/>
              <a:t>Stay Calm, Help the Person </a:t>
            </a:r>
            <a:r>
              <a:rPr lang="en-US" dirty="0" err="1" smtClean="0"/>
              <a:t>Rest,Aspirin</a:t>
            </a:r>
            <a:endParaRPr lang="en-US" dirty="0" smtClean="0"/>
          </a:p>
          <a:p>
            <a:r>
              <a:rPr lang="en-US" dirty="0"/>
              <a:t>Medicine Recommendations:</a:t>
            </a:r>
          </a:p>
          <a:p>
            <a:r>
              <a:rPr lang="en-US" dirty="0" err="1"/>
              <a:t>Medications,Oxygen</a:t>
            </a:r>
            <a:r>
              <a:rPr lang="en-US" dirty="0"/>
              <a:t> </a:t>
            </a:r>
            <a:r>
              <a:rPr lang="en-US" dirty="0" err="1"/>
              <a:t>Therapy,Cardiac</a:t>
            </a:r>
            <a:r>
              <a:rPr lang="en-US"/>
              <a:t> Rehabilitation</a:t>
            </a:r>
            <a:endParaRPr lang="en-US" dirty="0"/>
          </a:p>
          <a:p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1048627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</p:spPr>
      </p:sp>
      <p:sp>
        <p:nvSpPr>
          <p:cNvPr id="1048628" name="Text 1"/>
          <p:cNvSpPr/>
          <p:nvPr/>
        </p:nvSpPr>
        <p:spPr>
          <a:xfrm>
            <a:off x="3396972" y="-16506"/>
            <a:ext cx="6612374" cy="694373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just">
              <a:lnSpc>
                <a:spcPts val="5468"/>
              </a:lnSpc>
              <a:buNone/>
            </a:pPr>
            <a:r>
              <a:rPr lang="en-US" sz="4374" dirty="0" smtClean="0"/>
              <a:t>          Site Interface</a:t>
            </a:r>
            <a:endParaRPr lang="en-US" sz="4374" dirty="0"/>
          </a:p>
        </p:txBody>
      </p:sp>
      <p:sp>
        <p:nvSpPr>
          <p:cNvPr id="1048630" name="Text 3"/>
          <p:cNvSpPr/>
          <p:nvPr/>
        </p:nvSpPr>
        <p:spPr>
          <a:xfrm>
            <a:off x="2104153" y="5263240"/>
            <a:ext cx="2847380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1048631" name="Text 4"/>
          <p:cNvSpPr/>
          <p:nvPr/>
        </p:nvSpPr>
        <p:spPr>
          <a:xfrm>
            <a:off x="2267783" y="5724406"/>
            <a:ext cx="4706541" cy="710803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048633" name="Text 6"/>
          <p:cNvSpPr/>
          <p:nvPr/>
        </p:nvSpPr>
        <p:spPr>
          <a:xfrm>
            <a:off x="7656076" y="5243989"/>
            <a:ext cx="2812971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1048634" name="Text 7"/>
          <p:cNvSpPr/>
          <p:nvPr/>
        </p:nvSpPr>
        <p:spPr>
          <a:xfrm>
            <a:off x="7656076" y="5724406"/>
            <a:ext cx="4706541" cy="106620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92305"/>
            <a:ext cx="8566484" cy="35336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7032" y="4339382"/>
            <a:ext cx="8903367" cy="387771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1048638" name="Shape 0"/>
          <p:cNvSpPr/>
          <p:nvPr/>
        </p:nvSpPr>
        <p:spPr>
          <a:xfrm>
            <a:off x="0" y="0"/>
            <a:ext cx="14630400" cy="8230791"/>
          </a:xfrm>
          <a:prstGeom prst="rect">
            <a:avLst/>
          </a:prstGeom>
          <a:solidFill>
            <a:srgbClr val="FFFFFF">
              <a:alpha val="75000"/>
            </a:srgbClr>
          </a:solidFill>
        </p:spPr>
      </p:sp>
      <p:pic>
        <p:nvPicPr>
          <p:cNvPr id="209716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657600" cy="8230791"/>
          </a:xfrm>
          <a:prstGeom prst="rect">
            <a:avLst/>
          </a:prstGeom>
        </p:spPr>
      </p:pic>
      <p:sp>
        <p:nvSpPr>
          <p:cNvPr id="1048639" name="Text 1"/>
          <p:cNvSpPr/>
          <p:nvPr/>
        </p:nvSpPr>
        <p:spPr>
          <a:xfrm>
            <a:off x="4486156" y="607576"/>
            <a:ext cx="9315688" cy="138112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5437"/>
              </a:lnSpc>
              <a:buNone/>
            </a:pPr>
            <a:r>
              <a:rPr lang="en-US" sz="4350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Future Developments and Applications</a:t>
            </a:r>
            <a:endParaRPr lang="en-US" sz="4350" dirty="0"/>
          </a:p>
        </p:txBody>
      </p:sp>
      <p:pic>
        <p:nvPicPr>
          <p:cNvPr id="209716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6156" y="2320052"/>
            <a:ext cx="1104781" cy="1767721"/>
          </a:xfrm>
          <a:prstGeom prst="rect">
            <a:avLst/>
          </a:prstGeom>
        </p:spPr>
      </p:pic>
      <p:sp>
        <p:nvSpPr>
          <p:cNvPr id="1048640" name="Text 2"/>
          <p:cNvSpPr/>
          <p:nvPr/>
        </p:nvSpPr>
        <p:spPr>
          <a:xfrm>
            <a:off x="5922288" y="2540913"/>
            <a:ext cx="2938939" cy="345281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719"/>
              </a:lnSpc>
              <a:buNone/>
            </a:pPr>
            <a:r>
              <a:rPr lang="en-US" sz="2175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Enhanced Integration</a:t>
            </a:r>
            <a:endParaRPr lang="en-US" sz="2175" dirty="0"/>
          </a:p>
        </p:txBody>
      </p:sp>
      <p:sp>
        <p:nvSpPr>
          <p:cNvPr id="1048641" name="Text 3"/>
          <p:cNvSpPr/>
          <p:nvPr/>
        </p:nvSpPr>
        <p:spPr>
          <a:xfrm>
            <a:off x="5922288" y="3018711"/>
            <a:ext cx="7879556" cy="706993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ts val="2784"/>
              </a:lnSpc>
              <a:buNone/>
            </a:pPr>
            <a:r>
              <a:rPr lang="en-US" sz="174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Expanding capabilities to integrate with diverse medical systems and databases.</a:t>
            </a:r>
            <a:endParaRPr lang="en-US" sz="1740" dirty="0"/>
          </a:p>
        </p:txBody>
      </p:sp>
      <p:pic>
        <p:nvPicPr>
          <p:cNvPr id="209716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86156" y="4087773"/>
            <a:ext cx="1104781" cy="1767721"/>
          </a:xfrm>
          <a:prstGeom prst="rect">
            <a:avLst/>
          </a:prstGeom>
        </p:spPr>
      </p:pic>
      <p:sp>
        <p:nvSpPr>
          <p:cNvPr id="1048642" name="Text 4"/>
          <p:cNvSpPr/>
          <p:nvPr/>
        </p:nvSpPr>
        <p:spPr>
          <a:xfrm>
            <a:off x="5922288" y="4308634"/>
            <a:ext cx="2762131" cy="345281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719"/>
              </a:lnSpc>
              <a:buNone/>
            </a:pPr>
            <a:r>
              <a:rPr lang="en-US" sz="2175" b="1" dirty="0" smtClean="0"/>
              <a:t>Skin disease Detection</a:t>
            </a:r>
            <a:endParaRPr lang="en-US" sz="2175" b="1" dirty="0"/>
          </a:p>
        </p:txBody>
      </p:sp>
      <p:sp>
        <p:nvSpPr>
          <p:cNvPr id="1048643" name="Text 5"/>
          <p:cNvSpPr/>
          <p:nvPr/>
        </p:nvSpPr>
        <p:spPr>
          <a:xfrm>
            <a:off x="5922288" y="4786432"/>
            <a:ext cx="7879556" cy="353497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784"/>
              </a:lnSpc>
              <a:buNone/>
            </a:pPr>
            <a:r>
              <a:rPr lang="en-US" sz="1740" dirty="0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We can add camera using AI for uploading images of skin problems  .</a:t>
            </a:r>
            <a:endParaRPr lang="en-US" sz="1740" dirty="0"/>
          </a:p>
        </p:txBody>
      </p:sp>
      <p:pic>
        <p:nvPicPr>
          <p:cNvPr id="2097170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86156" y="5855494"/>
            <a:ext cx="1104781" cy="1767721"/>
          </a:xfrm>
          <a:prstGeom prst="rect">
            <a:avLst/>
          </a:prstGeom>
        </p:spPr>
      </p:pic>
      <p:sp>
        <p:nvSpPr>
          <p:cNvPr id="1048644" name="Text 6"/>
          <p:cNvSpPr/>
          <p:nvPr/>
        </p:nvSpPr>
        <p:spPr>
          <a:xfrm>
            <a:off x="5922288" y="6076355"/>
            <a:ext cx="3798451" cy="345281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719"/>
              </a:lnSpc>
              <a:buNone/>
            </a:pPr>
            <a:r>
              <a:rPr lang="en-US" sz="2175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Advanced Predictive Models</a:t>
            </a:r>
            <a:endParaRPr lang="en-US" sz="2175" dirty="0"/>
          </a:p>
        </p:txBody>
      </p:sp>
      <p:sp>
        <p:nvSpPr>
          <p:cNvPr id="1048645" name="Text 7"/>
          <p:cNvSpPr/>
          <p:nvPr/>
        </p:nvSpPr>
        <p:spPr>
          <a:xfrm>
            <a:off x="5922288" y="6554153"/>
            <a:ext cx="7879556" cy="706993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ts val="2784"/>
              </a:lnSpc>
              <a:buNone/>
            </a:pPr>
            <a:r>
              <a:rPr lang="en-US" sz="174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Developing predictive models for personalized and precise treatment recommendations.</a:t>
            </a:r>
            <a:endParaRPr lang="en-US" sz="174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7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1048649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</p:spPr>
      </p:sp>
      <p:sp>
        <p:nvSpPr>
          <p:cNvPr id="1048650" name="Text 1"/>
          <p:cNvSpPr/>
          <p:nvPr/>
        </p:nvSpPr>
        <p:spPr>
          <a:xfrm>
            <a:off x="2037993" y="2422208"/>
            <a:ext cx="7414498" cy="694373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Challenges and Limitations</a:t>
            </a:r>
            <a:endParaRPr lang="en-US" sz="4374" dirty="0"/>
          </a:p>
        </p:txBody>
      </p:sp>
      <p:sp>
        <p:nvSpPr>
          <p:cNvPr id="1048651" name="Text 2"/>
          <p:cNvSpPr/>
          <p:nvPr/>
        </p:nvSpPr>
        <p:spPr>
          <a:xfrm>
            <a:off x="2037993" y="3672007"/>
            <a:ext cx="5110520" cy="666512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5249"/>
              </a:lnSpc>
              <a:buNone/>
            </a:pPr>
            <a:r>
              <a:rPr lang="en-US" sz="5249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1</a:t>
            </a:r>
            <a:endParaRPr lang="en-US" sz="5249" dirty="0"/>
          </a:p>
        </p:txBody>
      </p:sp>
      <p:sp>
        <p:nvSpPr>
          <p:cNvPr id="1048652" name="Text 3"/>
          <p:cNvSpPr/>
          <p:nvPr/>
        </p:nvSpPr>
        <p:spPr>
          <a:xfrm>
            <a:off x="2999780" y="4616172"/>
            <a:ext cx="3186946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Integration Complexity</a:t>
            </a:r>
            <a:endParaRPr lang="en-US" sz="2187" dirty="0"/>
          </a:p>
        </p:txBody>
      </p:sp>
      <p:sp>
        <p:nvSpPr>
          <p:cNvPr id="1048653" name="Text 4"/>
          <p:cNvSpPr/>
          <p:nvPr/>
        </p:nvSpPr>
        <p:spPr>
          <a:xfrm>
            <a:off x="2037993" y="5096589"/>
            <a:ext cx="5110520" cy="710803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ctr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Challenges related to integrating vast and diverse medical knowledge </a:t>
            </a:r>
            <a:r>
              <a:rPr lang="en-US" sz="1750" dirty="0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sources an to the </a:t>
            </a:r>
            <a:r>
              <a:rPr lang="en-US" sz="1750" dirty="0" err="1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chatgpt</a:t>
            </a:r>
            <a:r>
              <a:rPr lang="en-US" sz="1750" dirty="0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 free model was difficult as the token were expired.</a:t>
            </a:r>
          </a:p>
          <a:p>
            <a:pPr marL="0" indent="0" algn="ctr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048654" name="Text 5"/>
          <p:cNvSpPr/>
          <p:nvPr/>
        </p:nvSpPr>
        <p:spPr>
          <a:xfrm>
            <a:off x="7481768" y="3672007"/>
            <a:ext cx="5110639" cy="666512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5249"/>
              </a:lnSpc>
              <a:buNone/>
            </a:pPr>
            <a:r>
              <a:rPr lang="en-US" sz="5249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2</a:t>
            </a:r>
            <a:endParaRPr lang="en-US" sz="5249" dirty="0"/>
          </a:p>
        </p:txBody>
      </p:sp>
      <p:sp>
        <p:nvSpPr>
          <p:cNvPr id="1048655" name="Text 6"/>
          <p:cNvSpPr/>
          <p:nvPr/>
        </p:nvSpPr>
        <p:spPr>
          <a:xfrm>
            <a:off x="8589883" y="4616172"/>
            <a:ext cx="2894290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Data Standardization</a:t>
            </a:r>
            <a:endParaRPr lang="en-US" sz="2187" dirty="0"/>
          </a:p>
        </p:txBody>
      </p:sp>
      <p:sp>
        <p:nvSpPr>
          <p:cNvPr id="1048656" name="Text 7"/>
          <p:cNvSpPr/>
          <p:nvPr/>
        </p:nvSpPr>
        <p:spPr>
          <a:xfrm>
            <a:off x="7481768" y="5096589"/>
            <a:ext cx="5110639" cy="710803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ctr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Ensuring standardization and accuracy in diverse data sources and formats.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7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1048660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</p:spPr>
      </p:sp>
      <p:sp>
        <p:nvSpPr>
          <p:cNvPr id="1048661" name="Text 1"/>
          <p:cNvSpPr/>
          <p:nvPr/>
        </p:nvSpPr>
        <p:spPr>
          <a:xfrm>
            <a:off x="2037993" y="2438876"/>
            <a:ext cx="8036004" cy="694373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Conclusion and Call to Action</a:t>
            </a:r>
            <a:endParaRPr lang="en-US" sz="4374" dirty="0"/>
          </a:p>
        </p:txBody>
      </p:sp>
      <p:pic>
        <p:nvPicPr>
          <p:cNvPr id="209717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7993" y="3577590"/>
            <a:ext cx="444341" cy="444341"/>
          </a:xfrm>
          <a:prstGeom prst="rect">
            <a:avLst/>
          </a:prstGeom>
        </p:spPr>
      </p:pic>
      <p:sp>
        <p:nvSpPr>
          <p:cNvPr id="1048662" name="Text 2"/>
          <p:cNvSpPr/>
          <p:nvPr/>
        </p:nvSpPr>
        <p:spPr>
          <a:xfrm>
            <a:off x="2037993" y="4244102"/>
            <a:ext cx="2777490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Collaborate</a:t>
            </a:r>
            <a:endParaRPr lang="en-US" sz="2187" dirty="0"/>
          </a:p>
        </p:txBody>
      </p:sp>
      <p:sp>
        <p:nvSpPr>
          <p:cNvPr id="1048663" name="Text 3"/>
          <p:cNvSpPr/>
          <p:nvPr/>
        </p:nvSpPr>
        <p:spPr>
          <a:xfrm>
            <a:off x="2037993" y="4724519"/>
            <a:ext cx="3295888" cy="106620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Join us in advancing integrative medical research through collaboration.</a:t>
            </a:r>
            <a:endParaRPr lang="en-US" sz="1750" dirty="0"/>
          </a:p>
        </p:txBody>
      </p:sp>
      <p:pic>
        <p:nvPicPr>
          <p:cNvPr id="209717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7137" y="3577590"/>
            <a:ext cx="444341" cy="444341"/>
          </a:xfrm>
          <a:prstGeom prst="rect">
            <a:avLst/>
          </a:prstGeom>
        </p:spPr>
      </p:pic>
      <p:sp>
        <p:nvSpPr>
          <p:cNvPr id="1048664" name="Text 4"/>
          <p:cNvSpPr/>
          <p:nvPr/>
        </p:nvSpPr>
        <p:spPr>
          <a:xfrm>
            <a:off x="5667137" y="4244102"/>
            <a:ext cx="2777490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Contribute</a:t>
            </a:r>
            <a:endParaRPr lang="en-US" sz="2187" dirty="0"/>
          </a:p>
        </p:txBody>
      </p:sp>
      <p:sp>
        <p:nvSpPr>
          <p:cNvPr id="1048665" name="Text 5"/>
          <p:cNvSpPr/>
          <p:nvPr/>
        </p:nvSpPr>
        <p:spPr>
          <a:xfrm>
            <a:off x="5667137" y="4724519"/>
            <a:ext cx="3296007" cy="106620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Contribute your expertise to shape the future of traditional medicine integration.</a:t>
            </a:r>
            <a:endParaRPr lang="en-US" sz="1750" dirty="0"/>
          </a:p>
        </p:txBody>
      </p:sp>
      <p:pic>
        <p:nvPicPr>
          <p:cNvPr id="2097177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96400" y="3577590"/>
            <a:ext cx="444341" cy="444341"/>
          </a:xfrm>
          <a:prstGeom prst="rect">
            <a:avLst/>
          </a:prstGeom>
        </p:spPr>
      </p:pic>
      <p:sp>
        <p:nvSpPr>
          <p:cNvPr id="1048666" name="Text 6"/>
          <p:cNvSpPr/>
          <p:nvPr/>
        </p:nvSpPr>
        <p:spPr>
          <a:xfrm>
            <a:off x="9296400" y="4244102"/>
            <a:ext cx="2777490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Explore</a:t>
            </a:r>
            <a:endParaRPr lang="en-US" sz="2187" dirty="0"/>
          </a:p>
        </p:txBody>
      </p:sp>
      <p:sp>
        <p:nvSpPr>
          <p:cNvPr id="1048667" name="Text 7"/>
          <p:cNvSpPr/>
          <p:nvPr/>
        </p:nvSpPr>
        <p:spPr>
          <a:xfrm>
            <a:off x="9296400" y="4724519"/>
            <a:ext cx="3296007" cy="106620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Explore the potential of ancient knowledge in shaping modern healthcare solutions.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</TotalTime>
  <Words>408</Words>
  <Application>Microsoft Office PowerPoint</Application>
  <PresentationFormat>Custom</PresentationFormat>
  <Paragraphs>64</Paragraphs>
  <Slides>8</Slides>
  <Notes>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creator>PptxGenJS</dc:creator>
  <cp:lastModifiedBy>HP</cp:lastModifiedBy>
  <cp:revision>6</cp:revision>
  <dcterms:created xsi:type="dcterms:W3CDTF">2024-03-08T18:57:10Z</dcterms:created>
  <dcterms:modified xsi:type="dcterms:W3CDTF">2024-03-10T04:38:30Z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e253b43914c94f04b1ac7a7d32e9d98b</vt:lpwstr>
  </property>
</Properties>
</file>